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56" r:id="rId3"/>
    <p:sldId id="257" r:id="rId4"/>
    <p:sldId id="258" r:id="rId5"/>
    <p:sldId id="259" r:id="rId6"/>
    <p:sldId id="260" r:id="rId7"/>
    <p:sldId id="261" r:id="rId8"/>
    <p:sldId id="262" r:id="rId9"/>
    <p:sldId id="266" r:id="rId10"/>
    <p:sldId id="267" r:id="rId11"/>
    <p:sldId id="269" r:id="rId12"/>
    <p:sldId id="268" r:id="rId13"/>
    <p:sldId id="27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022"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73522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81879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437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54897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C1D502-4444-9A48-87E0-CD8A5C1B46EE}"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67707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70186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C1D502-4444-9A48-87E0-CD8A5C1B46EE}" type="datetimeFigureOut">
              <a:rPr lang="en-US" smtClean="0"/>
              <a:pPr/>
              <a:t>3/5/2014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82783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C1D502-4444-9A48-87E0-CD8A5C1B46EE}" type="datetimeFigureOut">
              <a:rPr lang="en-US" smtClean="0"/>
              <a:pPr/>
              <a:t>3/5/2014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77540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1D502-4444-9A48-87E0-CD8A5C1B46EE}" type="datetimeFigureOut">
              <a:rPr lang="en-US" smtClean="0"/>
              <a:pPr/>
              <a:t>3/5/2014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98146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898291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12924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FFFF00"/>
                </a:solidFill>
              </a:defRPr>
            </a:lvl1pPr>
          </a:lstStyle>
          <a:p>
            <a:fld id="{64C1D502-4444-9A48-87E0-CD8A5C1B46EE}" type="datetimeFigureOut">
              <a:rPr lang="en-US" smtClean="0"/>
              <a:pPr/>
              <a:t>3/5/2014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FF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00"/>
                </a:solidFill>
              </a:defRPr>
            </a:lvl1p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85060322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Whether the weather be wet…</a:t>
            </a:r>
          </a:p>
        </p:txBody>
      </p:sp>
      <p:sp>
        <p:nvSpPr>
          <p:cNvPr id="3" name="Content Placeholder 2"/>
          <p:cNvSpPr>
            <a:spLocks noGrp="1"/>
          </p:cNvSpPr>
          <p:nvPr>
            <p:ph idx="1"/>
          </p:nvPr>
        </p:nvSpPr>
        <p:spPr/>
        <p:txBody>
          <a:bodyPr>
            <a:normAutofit fontScale="70000" lnSpcReduction="20000"/>
          </a:bodyPr>
          <a:lstStyle/>
          <a:p>
            <a:pPr algn="just"/>
            <a:r>
              <a:rPr lang="en-US" dirty="0"/>
              <a:t>“One of the things Ford Prefect had always found hardest to understand about human beings was their habit of continually stating and repeating the obvious, as in It's a nice day, or You're very tall, or Oh dear you seem to have fallen down a thirty-foot well, are you alright? At first Ford had formed a theory to account for this strange </a:t>
            </a:r>
            <a:r>
              <a:rPr lang="en-US" dirty="0" err="1"/>
              <a:t>behaviour</a:t>
            </a:r>
            <a:r>
              <a:rPr lang="en-US" dirty="0"/>
              <a:t>. If human beings don't keep exercising their lips, he thought, their mouths probably seize up. After a few months' consideration and observation he abandoned this theory in </a:t>
            </a:r>
            <a:r>
              <a:rPr lang="en-US" dirty="0" err="1"/>
              <a:t>favour</a:t>
            </a:r>
            <a:r>
              <a:rPr lang="en-US" dirty="0"/>
              <a:t> of a new one. If they don't keep on exercising their lips, he thought, their brains start working. After a while he abandoned this one as well as being obstructively cynical and decided he quite liked human beings after all, but he always remained desperately worried about the terrible number of things they didn't know about.” – Douglas Adams (1979), </a:t>
            </a:r>
            <a:r>
              <a:rPr lang="en-US" i="1" dirty="0"/>
              <a:t>The Hitchhiker’s Guide to the Galaxy</a:t>
            </a:r>
            <a:endParaRPr lang="en-US" dirty="0"/>
          </a:p>
          <a:p>
            <a:endParaRPr lang="en-US" dirty="0"/>
          </a:p>
        </p:txBody>
      </p:sp>
    </p:spTree>
    <p:extLst>
      <p:ext uri="{BB962C8B-B14F-4D97-AF65-F5344CB8AC3E}">
        <p14:creationId xmlns:p14="http://schemas.microsoft.com/office/powerpoint/2010/main" xmlns="" val="263649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Pluviometer</a:t>
            </a:r>
          </a:p>
        </p:txBody>
      </p:sp>
      <p:sp>
        <p:nvSpPr>
          <p:cNvPr id="3" name="Content Placeholder 2"/>
          <p:cNvSpPr>
            <a:spLocks noGrp="1"/>
          </p:cNvSpPr>
          <p:nvPr>
            <p:ph idx="1"/>
          </p:nvPr>
        </p:nvSpPr>
        <p:spPr/>
        <p:txBody>
          <a:bodyPr/>
          <a:lstStyle/>
          <a:p>
            <a:r>
              <a:rPr lang="en-US" dirty="0" smtClean="0"/>
              <a:t>Simple bucket-tipping seesaw mechanism.  Each 0.2794 mm of rain causes a tip.</a:t>
            </a:r>
          </a:p>
          <a:p>
            <a:r>
              <a:rPr lang="en-US" dirty="0" smtClean="0"/>
              <a:t>Each “tip” sends a magnet past a reed switch</a:t>
            </a:r>
          </a:p>
          <a:p>
            <a:r>
              <a:rPr lang="en-US" dirty="0" smtClean="0"/>
              <a:t>A microcontroller counts “ticks”</a:t>
            </a:r>
            <a:endParaRPr lang="en-US" dirty="0"/>
          </a:p>
          <a:p>
            <a:endParaRPr lang="en-US" dirty="0"/>
          </a:p>
        </p:txBody>
      </p:sp>
      <p:grpSp>
        <p:nvGrpSpPr>
          <p:cNvPr id="12" name="Group 11"/>
          <p:cNvGrpSpPr/>
          <p:nvPr/>
        </p:nvGrpSpPr>
        <p:grpSpPr>
          <a:xfrm>
            <a:off x="0" y="3841525"/>
            <a:ext cx="3676130" cy="3018720"/>
            <a:chOff x="0" y="3841525"/>
            <a:chExt cx="3676130" cy="3018720"/>
          </a:xfrm>
        </p:grpSpPr>
        <p:pic>
          <p:nvPicPr>
            <p:cNvPr id="7" name="Picture 6"/>
            <p:cNvPicPr>
              <a:picLocks noChangeAspect="1"/>
            </p:cNvPicPr>
            <p:nvPr/>
          </p:nvPicPr>
          <p:blipFill>
            <a:blip r:embed="rId2"/>
            <a:stretch>
              <a:fillRect/>
            </a:stretch>
          </p:blipFill>
          <p:spPr>
            <a:xfrm>
              <a:off x="0" y="3841525"/>
              <a:ext cx="3676130" cy="2757097"/>
            </a:xfrm>
            <a:prstGeom prst="rect">
              <a:avLst/>
            </a:prstGeom>
          </p:spPr>
        </p:pic>
        <p:sp>
          <p:nvSpPr>
            <p:cNvPr id="9" name="TextBox 8"/>
            <p:cNvSpPr txBox="1"/>
            <p:nvPr/>
          </p:nvSpPr>
          <p:spPr>
            <a:xfrm>
              <a:off x="643530" y="6598635"/>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grpSp>
        <p:nvGrpSpPr>
          <p:cNvPr id="11" name="Group 10"/>
          <p:cNvGrpSpPr/>
          <p:nvPr/>
        </p:nvGrpSpPr>
        <p:grpSpPr>
          <a:xfrm>
            <a:off x="5467854" y="3841525"/>
            <a:ext cx="3676146" cy="2996716"/>
            <a:chOff x="5467854" y="3841525"/>
            <a:chExt cx="3676146" cy="2996716"/>
          </a:xfrm>
        </p:grpSpPr>
        <p:pic>
          <p:nvPicPr>
            <p:cNvPr id="8" name="Picture 7"/>
            <p:cNvPicPr>
              <a:picLocks noChangeAspect="1"/>
            </p:cNvPicPr>
            <p:nvPr/>
          </p:nvPicPr>
          <p:blipFill>
            <a:blip r:embed="rId3"/>
            <a:stretch>
              <a:fillRect/>
            </a:stretch>
          </p:blipFill>
          <p:spPr>
            <a:xfrm>
              <a:off x="5467854" y="3841525"/>
              <a:ext cx="3676146" cy="2757110"/>
            </a:xfrm>
            <a:prstGeom prst="rect">
              <a:avLst/>
            </a:prstGeom>
          </p:spPr>
        </p:pic>
        <p:sp>
          <p:nvSpPr>
            <p:cNvPr id="10" name="TextBox 9"/>
            <p:cNvSpPr txBox="1"/>
            <p:nvPr/>
          </p:nvSpPr>
          <p:spPr>
            <a:xfrm>
              <a:off x="6111392" y="6576631"/>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spTree>
    <p:extLst>
      <p:ext uri="{BB962C8B-B14F-4D97-AF65-F5344CB8AC3E}">
        <p14:creationId xmlns:p14="http://schemas.microsoft.com/office/powerpoint/2010/main" xmlns="" val="114281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Anemometer</a:t>
            </a:r>
            <a:endParaRPr lang="en-US" dirty="0"/>
          </a:p>
        </p:txBody>
      </p:sp>
      <p:sp>
        <p:nvSpPr>
          <p:cNvPr id="3" name="Content Placeholder 2"/>
          <p:cNvSpPr>
            <a:spLocks noGrp="1"/>
          </p:cNvSpPr>
          <p:nvPr>
            <p:ph idx="1"/>
          </p:nvPr>
        </p:nvSpPr>
        <p:spPr/>
        <p:txBody>
          <a:bodyPr/>
          <a:lstStyle/>
          <a:p>
            <a:r>
              <a:rPr lang="en-US" dirty="0" smtClean="0"/>
              <a:t>As the cups rotate a magnet passes a reed switch and creates a pulse. A microcontroller counts pulses per second.  This board (apparently) pulses twice per rotation.</a:t>
            </a:r>
            <a:endParaRPr lang="en-US" dirty="0"/>
          </a:p>
        </p:txBody>
      </p:sp>
      <p:grpSp>
        <p:nvGrpSpPr>
          <p:cNvPr id="17" name="Group 16"/>
          <p:cNvGrpSpPr/>
          <p:nvPr/>
        </p:nvGrpSpPr>
        <p:grpSpPr>
          <a:xfrm>
            <a:off x="0" y="4415390"/>
            <a:ext cx="9144000" cy="2442610"/>
            <a:chOff x="0" y="4415390"/>
            <a:chExt cx="9144000" cy="2442610"/>
          </a:xfrm>
        </p:grpSpPr>
        <p:sp>
          <p:nvSpPr>
            <p:cNvPr id="7" name="TextBox 6"/>
            <p:cNvSpPr txBox="1"/>
            <p:nvPr/>
          </p:nvSpPr>
          <p:spPr>
            <a:xfrm>
              <a:off x="2196991" y="6596390"/>
              <a:ext cx="4750018" cy="261610"/>
            </a:xfrm>
            <a:prstGeom prst="rect">
              <a:avLst/>
            </a:prstGeom>
            <a:noFill/>
          </p:spPr>
          <p:txBody>
            <a:bodyPr wrap="none" rtlCol="0">
              <a:spAutoFit/>
            </a:bodyPr>
            <a:lstStyle/>
            <a:p>
              <a:r>
                <a:rPr lang="en-US" sz="1100" dirty="0" smtClean="0">
                  <a:solidFill>
                    <a:srgbClr val="FFFF00"/>
                  </a:solidFill>
                </a:rPr>
                <a:t>http://www.digitalham.co.uk/weather/equipment/watson-w8681/wind-speed/</a:t>
              </a:r>
              <a:endParaRPr lang="en-US" sz="1100" dirty="0">
                <a:solidFill>
                  <a:srgbClr val="FFFF00"/>
                </a:solidFill>
              </a:endParaRPr>
            </a:p>
          </p:txBody>
        </p:sp>
        <p:grpSp>
          <p:nvGrpSpPr>
            <p:cNvPr id="16" name="Group 15"/>
            <p:cNvGrpSpPr/>
            <p:nvPr/>
          </p:nvGrpSpPr>
          <p:grpSpPr>
            <a:xfrm>
              <a:off x="0" y="4415390"/>
              <a:ext cx="9144000" cy="2160000"/>
              <a:chOff x="0" y="4091540"/>
              <a:chExt cx="9144000" cy="2160000"/>
            </a:xfrm>
          </p:grpSpPr>
          <p:pic>
            <p:nvPicPr>
              <p:cNvPr id="2055" name="Picture 7"/>
              <p:cNvPicPr>
                <a:picLocks noChangeAspect="1" noChangeArrowheads="1"/>
              </p:cNvPicPr>
              <p:nvPr/>
            </p:nvPicPr>
            <p:blipFill>
              <a:blip r:embed="rId2"/>
              <a:srcRect/>
              <a:stretch>
                <a:fillRect/>
              </a:stretch>
            </p:blipFill>
            <p:spPr bwMode="auto">
              <a:xfrm>
                <a:off x="0" y="4091540"/>
                <a:ext cx="2160000" cy="2160000"/>
              </a:xfrm>
              <a:prstGeom prst="rect">
                <a:avLst/>
              </a:prstGeom>
              <a:noFill/>
              <a:ln w="9525">
                <a:noFill/>
                <a:miter lim="800000"/>
                <a:headEnd/>
                <a:tailEnd/>
              </a:ln>
            </p:spPr>
          </p:pic>
          <p:pic>
            <p:nvPicPr>
              <p:cNvPr id="2058" name="Picture 10"/>
              <p:cNvPicPr>
                <a:picLocks noChangeAspect="1" noChangeArrowheads="1"/>
              </p:cNvPicPr>
              <p:nvPr/>
            </p:nvPicPr>
            <p:blipFill>
              <a:blip r:embed="rId3"/>
              <a:srcRect/>
              <a:stretch>
                <a:fillRect/>
              </a:stretch>
            </p:blipFill>
            <p:spPr bwMode="auto">
              <a:xfrm>
                <a:off x="2582812" y="4091540"/>
                <a:ext cx="4007273" cy="2160000"/>
              </a:xfrm>
              <a:prstGeom prst="rect">
                <a:avLst/>
              </a:prstGeom>
              <a:noFill/>
              <a:ln w="9525">
                <a:noFill/>
                <a:miter lim="800000"/>
                <a:headEnd/>
                <a:tailEnd/>
              </a:ln>
            </p:spPr>
          </p:pic>
          <p:pic>
            <p:nvPicPr>
              <p:cNvPr id="2059" name="Picture 11"/>
              <p:cNvPicPr>
                <a:picLocks noChangeAspect="1" noChangeArrowheads="1"/>
              </p:cNvPicPr>
              <p:nvPr/>
            </p:nvPicPr>
            <p:blipFill>
              <a:blip r:embed="rId4"/>
              <a:srcRect/>
              <a:stretch>
                <a:fillRect/>
              </a:stretch>
            </p:blipFill>
            <p:spPr bwMode="auto">
              <a:xfrm>
                <a:off x="7012896" y="4091540"/>
                <a:ext cx="2131104" cy="2160000"/>
              </a:xfrm>
              <a:prstGeom prst="rect">
                <a:avLst/>
              </a:prstGeom>
              <a:noFill/>
              <a:ln w="9525">
                <a:noFill/>
                <a:miter lim="800000"/>
                <a:headEnd/>
                <a:tailEnd/>
              </a:ln>
            </p:spPr>
          </p:pic>
        </p:grpSp>
      </p:grpSp>
    </p:spTree>
    <p:extLst>
      <p:ext uri="{BB962C8B-B14F-4D97-AF65-F5344CB8AC3E}">
        <p14:creationId xmlns:p14="http://schemas.microsoft.com/office/powerpoint/2010/main" xmlns="" val="231367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Vane</a:t>
            </a:r>
            <a:endParaRPr lang="en-US" dirty="0"/>
          </a:p>
        </p:txBody>
      </p:sp>
      <p:sp>
        <p:nvSpPr>
          <p:cNvPr id="3" name="Content Placeholder 2"/>
          <p:cNvSpPr>
            <a:spLocks noGrp="1"/>
          </p:cNvSpPr>
          <p:nvPr>
            <p:ph idx="1"/>
          </p:nvPr>
        </p:nvSpPr>
        <p:spPr>
          <a:xfrm>
            <a:off x="447675" y="1352550"/>
            <a:ext cx="8686800" cy="4525963"/>
          </a:xfrm>
        </p:spPr>
        <p:txBody>
          <a:bodyPr>
            <a:normAutofit/>
          </a:bodyPr>
          <a:lstStyle/>
          <a:p>
            <a:r>
              <a:rPr lang="en-US" sz="2800" dirty="0" smtClean="0"/>
              <a:t>Digital to analog converter</a:t>
            </a:r>
          </a:p>
          <a:p>
            <a:r>
              <a:rPr lang="en-US" sz="2800" dirty="0" smtClean="0"/>
              <a:t>Reed switches arranged in an octagon</a:t>
            </a:r>
          </a:p>
          <a:p>
            <a:pPr lvl="1"/>
            <a:r>
              <a:rPr lang="en-US" sz="2400" dirty="0" smtClean="0"/>
              <a:t>The magnet is on the “pointer”</a:t>
            </a:r>
          </a:p>
          <a:p>
            <a:r>
              <a:rPr lang="en-US" sz="2800" dirty="0" smtClean="0"/>
              <a:t>When the wind blows at most two switches close</a:t>
            </a:r>
          </a:p>
          <a:p>
            <a:r>
              <a:rPr lang="en-US" sz="2800" dirty="0" smtClean="0"/>
              <a:t>Each switch is connected to a different ohm resister</a:t>
            </a:r>
          </a:p>
          <a:p>
            <a:r>
              <a:rPr lang="en-US" sz="2800" dirty="0" smtClean="0"/>
              <a:t>Measure the voltage drop of the circuit to get direction</a:t>
            </a:r>
          </a:p>
        </p:txBody>
      </p:sp>
      <p:grpSp>
        <p:nvGrpSpPr>
          <p:cNvPr id="179" name="Group 178"/>
          <p:cNvGrpSpPr/>
          <p:nvPr/>
        </p:nvGrpSpPr>
        <p:grpSpPr>
          <a:xfrm rot="16200000">
            <a:off x="5781982" y="4364829"/>
            <a:ext cx="2015379" cy="2626521"/>
            <a:chOff x="1966267" y="2105499"/>
            <a:chExt cx="2681933" cy="3495201"/>
          </a:xfrm>
        </p:grpSpPr>
        <p:grpSp>
          <p:nvGrpSpPr>
            <p:cNvPr id="23" name="Group 22"/>
            <p:cNvGrpSpPr/>
            <p:nvPr/>
          </p:nvGrpSpPr>
          <p:grpSpPr>
            <a:xfrm>
              <a:off x="1966267" y="2105499"/>
              <a:ext cx="2681933" cy="2689554"/>
              <a:chOff x="2133907" y="2600799"/>
              <a:chExt cx="2681933" cy="2689554"/>
            </a:xfrm>
          </p:grpSpPr>
          <p:sp>
            <p:nvSpPr>
              <p:cNvPr id="24" name="Octagon 23"/>
              <p:cNvSpPr/>
              <p:nvPr/>
            </p:nvSpPr>
            <p:spPr>
              <a:xfrm rot="1320000">
                <a:off x="2209139" y="2701162"/>
                <a:ext cx="2531118" cy="2477555"/>
              </a:xfrm>
              <a:prstGeom prst="octagon">
                <a:avLst/>
              </a:prstGeom>
              <a:noFill/>
              <a:ln w="190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grpSp>
            <p:nvGrpSpPr>
              <p:cNvPr id="25" name="Group 81"/>
              <p:cNvGrpSpPr/>
              <p:nvPr/>
            </p:nvGrpSpPr>
            <p:grpSpPr>
              <a:xfrm>
                <a:off x="3696007" y="3863550"/>
                <a:ext cx="1119833" cy="148812"/>
                <a:chOff x="1272847" y="6210509"/>
                <a:chExt cx="1973450" cy="262247"/>
              </a:xfrm>
            </p:grpSpPr>
            <p:grpSp>
              <p:nvGrpSpPr>
                <p:cNvPr id="152" name="Group 28"/>
                <p:cNvGrpSpPr/>
                <p:nvPr/>
              </p:nvGrpSpPr>
              <p:grpSpPr>
                <a:xfrm>
                  <a:off x="1272847" y="6210509"/>
                  <a:ext cx="1124712" cy="262247"/>
                  <a:chOff x="1014984" y="5024628"/>
                  <a:chExt cx="2235334" cy="521208"/>
                </a:xfrm>
              </p:grpSpPr>
              <p:cxnSp>
                <p:nvCxnSpPr>
                  <p:cNvPr id="165" name="Straight Connector 164"/>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6" name="Straight Connector 9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67" name="Flowchart: Terminator 9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53" name="Group 68"/>
                <p:cNvGrpSpPr/>
                <p:nvPr/>
              </p:nvGrpSpPr>
              <p:grpSpPr>
                <a:xfrm>
                  <a:off x="2262199" y="6247337"/>
                  <a:ext cx="984098" cy="193356"/>
                  <a:chOff x="3191839" y="6148277"/>
                  <a:chExt cx="984098" cy="193356"/>
                </a:xfrm>
              </p:grpSpPr>
              <p:cxnSp>
                <p:nvCxnSpPr>
                  <p:cNvPr id="154" name="Straight Connector 153"/>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6" name="Group 99"/>
              <p:cNvGrpSpPr/>
              <p:nvPr/>
            </p:nvGrpSpPr>
            <p:grpSpPr>
              <a:xfrm rot="5400000">
                <a:off x="2956867" y="4656031"/>
                <a:ext cx="1119833" cy="148812"/>
                <a:chOff x="1272847" y="6210509"/>
                <a:chExt cx="1973450" cy="262247"/>
              </a:xfrm>
            </p:grpSpPr>
            <p:grpSp>
              <p:nvGrpSpPr>
                <p:cNvPr id="135" name="Group 28"/>
                <p:cNvGrpSpPr/>
                <p:nvPr/>
              </p:nvGrpSpPr>
              <p:grpSpPr>
                <a:xfrm>
                  <a:off x="1272847" y="6210509"/>
                  <a:ext cx="1124712" cy="262247"/>
                  <a:chOff x="1014984" y="5024628"/>
                  <a:chExt cx="2235334" cy="521208"/>
                </a:xfrm>
              </p:grpSpPr>
              <p:cxnSp>
                <p:nvCxnSpPr>
                  <p:cNvPr id="148"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50" name="Flowchart: Terminator 149"/>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36" name="Group 68"/>
                <p:cNvGrpSpPr/>
                <p:nvPr/>
              </p:nvGrpSpPr>
              <p:grpSpPr>
                <a:xfrm>
                  <a:off x="2262199" y="6247337"/>
                  <a:ext cx="984098" cy="193356"/>
                  <a:chOff x="3191839" y="6148277"/>
                  <a:chExt cx="984098" cy="193356"/>
                </a:xfrm>
              </p:grpSpPr>
              <p:cxnSp>
                <p:nvCxnSpPr>
                  <p:cNvPr id="137" name="Straight Connector 136"/>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7" name="Group 117"/>
              <p:cNvGrpSpPr/>
              <p:nvPr/>
            </p:nvGrpSpPr>
            <p:grpSpPr>
              <a:xfrm flipH="1">
                <a:off x="2133907" y="3871170"/>
                <a:ext cx="1119833" cy="148812"/>
                <a:chOff x="1272847" y="6210509"/>
                <a:chExt cx="1973450" cy="262247"/>
              </a:xfrm>
            </p:grpSpPr>
            <p:grpSp>
              <p:nvGrpSpPr>
                <p:cNvPr id="118" name="Group 28"/>
                <p:cNvGrpSpPr/>
                <p:nvPr/>
              </p:nvGrpSpPr>
              <p:grpSpPr>
                <a:xfrm>
                  <a:off x="1272847" y="6210509"/>
                  <a:ext cx="1124712" cy="262247"/>
                  <a:chOff x="1014984" y="5024628"/>
                  <a:chExt cx="2235334" cy="521208"/>
                </a:xfrm>
              </p:grpSpPr>
              <p:cxnSp>
                <p:nvCxnSpPr>
                  <p:cNvPr id="131" name="Straight Connector 130"/>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33" name="Flowchart: Terminator 132"/>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19" name="Group 68"/>
                <p:cNvGrpSpPr/>
                <p:nvPr/>
              </p:nvGrpSpPr>
              <p:grpSpPr>
                <a:xfrm>
                  <a:off x="2262199" y="6247337"/>
                  <a:ext cx="984098" cy="193356"/>
                  <a:chOff x="3191839" y="6148277"/>
                  <a:chExt cx="984098" cy="193356"/>
                </a:xfrm>
              </p:grpSpPr>
              <p:cxnSp>
                <p:nvCxnSpPr>
                  <p:cNvPr id="120" name="Straight Connector 119"/>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8" name="Group 135"/>
              <p:cNvGrpSpPr/>
              <p:nvPr/>
            </p:nvGrpSpPr>
            <p:grpSpPr>
              <a:xfrm rot="16200000">
                <a:off x="2873047" y="3086310"/>
                <a:ext cx="1119833" cy="148812"/>
                <a:chOff x="1272847" y="6210509"/>
                <a:chExt cx="1973450" cy="262247"/>
              </a:xfrm>
            </p:grpSpPr>
            <p:grpSp>
              <p:nvGrpSpPr>
                <p:cNvPr id="101" name="Group 28"/>
                <p:cNvGrpSpPr/>
                <p:nvPr/>
              </p:nvGrpSpPr>
              <p:grpSpPr>
                <a:xfrm>
                  <a:off x="1272847" y="6210509"/>
                  <a:ext cx="1124712" cy="262247"/>
                  <a:chOff x="1014984" y="5024628"/>
                  <a:chExt cx="2235334" cy="521208"/>
                </a:xfrm>
              </p:grpSpPr>
              <p:cxnSp>
                <p:nvCxnSpPr>
                  <p:cNvPr id="114"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16" name="Flowchart: Terminator 115"/>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02" name="Group 68"/>
                <p:cNvGrpSpPr/>
                <p:nvPr/>
              </p:nvGrpSpPr>
              <p:grpSpPr>
                <a:xfrm>
                  <a:off x="2262199" y="6247337"/>
                  <a:ext cx="984098" cy="193356"/>
                  <a:chOff x="3191839" y="6148277"/>
                  <a:chExt cx="984098" cy="193356"/>
                </a:xfrm>
              </p:grpSpPr>
              <p:cxnSp>
                <p:nvCxnSpPr>
                  <p:cNvPr id="103" name="Straight Connector 102"/>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9" name="Group 225"/>
              <p:cNvGrpSpPr/>
              <p:nvPr/>
            </p:nvGrpSpPr>
            <p:grpSpPr>
              <a:xfrm rot="-2700000">
                <a:off x="3467407" y="3322530"/>
                <a:ext cx="1119833" cy="148812"/>
                <a:chOff x="1272847" y="6210509"/>
                <a:chExt cx="1973450" cy="262247"/>
              </a:xfrm>
            </p:grpSpPr>
            <p:grpSp>
              <p:nvGrpSpPr>
                <p:cNvPr id="84" name="Group 28"/>
                <p:cNvGrpSpPr/>
                <p:nvPr/>
              </p:nvGrpSpPr>
              <p:grpSpPr>
                <a:xfrm>
                  <a:off x="1272847" y="6210509"/>
                  <a:ext cx="1124712" cy="262247"/>
                  <a:chOff x="1014984" y="5024628"/>
                  <a:chExt cx="2235334" cy="521208"/>
                </a:xfrm>
              </p:grpSpPr>
              <p:cxnSp>
                <p:nvCxnSpPr>
                  <p:cNvPr id="97" name="Straight Connector 96"/>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99" name="Flowchart: Terminator 98"/>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85" name="Group 68"/>
                <p:cNvGrpSpPr/>
                <p:nvPr/>
              </p:nvGrpSpPr>
              <p:grpSpPr>
                <a:xfrm>
                  <a:off x="2262199" y="6247337"/>
                  <a:ext cx="984098" cy="193356"/>
                  <a:chOff x="3191839" y="6148277"/>
                  <a:chExt cx="984098" cy="193356"/>
                </a:xfrm>
              </p:grpSpPr>
              <p:cxnSp>
                <p:nvCxnSpPr>
                  <p:cNvPr id="86" name="Straight Connector 85"/>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43"/>
              <p:cNvGrpSpPr/>
              <p:nvPr/>
            </p:nvGrpSpPr>
            <p:grpSpPr>
              <a:xfrm rot="13500000">
                <a:off x="2339647" y="3330150"/>
                <a:ext cx="1119833" cy="148812"/>
                <a:chOff x="1272847" y="6210509"/>
                <a:chExt cx="1973450" cy="262247"/>
              </a:xfrm>
            </p:grpSpPr>
            <p:grpSp>
              <p:nvGrpSpPr>
                <p:cNvPr id="67" name="Group 28"/>
                <p:cNvGrpSpPr/>
                <p:nvPr/>
              </p:nvGrpSpPr>
              <p:grpSpPr>
                <a:xfrm>
                  <a:off x="1272847" y="6210509"/>
                  <a:ext cx="1124712" cy="262247"/>
                  <a:chOff x="1014984" y="5024628"/>
                  <a:chExt cx="2235334" cy="521208"/>
                </a:xfrm>
              </p:grpSpPr>
              <p:cxnSp>
                <p:nvCxnSpPr>
                  <p:cNvPr id="80" name="Straight Connector 79"/>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82" name="Flowchart: Terminator 81"/>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8" name="Group 68"/>
                <p:cNvGrpSpPr/>
                <p:nvPr/>
              </p:nvGrpSpPr>
              <p:grpSpPr>
                <a:xfrm>
                  <a:off x="2262199" y="6247337"/>
                  <a:ext cx="984098" cy="193356"/>
                  <a:chOff x="3191839" y="6148277"/>
                  <a:chExt cx="984098" cy="193356"/>
                </a:xfrm>
              </p:grpSpPr>
              <p:cxnSp>
                <p:nvCxnSpPr>
                  <p:cNvPr id="69" name="Straight Connector 68"/>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1" name="Group 261"/>
              <p:cNvGrpSpPr/>
              <p:nvPr/>
            </p:nvGrpSpPr>
            <p:grpSpPr>
              <a:xfrm rot="-13500000">
                <a:off x="2362507" y="4404570"/>
                <a:ext cx="1119833" cy="148812"/>
                <a:chOff x="1272847" y="6210509"/>
                <a:chExt cx="1973450" cy="262247"/>
              </a:xfrm>
            </p:grpSpPr>
            <p:grpSp>
              <p:nvGrpSpPr>
                <p:cNvPr id="50" name="Group 49"/>
                <p:cNvGrpSpPr/>
                <p:nvPr/>
              </p:nvGrpSpPr>
              <p:grpSpPr>
                <a:xfrm>
                  <a:off x="1272847" y="6210509"/>
                  <a:ext cx="1124712" cy="262247"/>
                  <a:chOff x="1014984" y="5024628"/>
                  <a:chExt cx="2235334" cy="521208"/>
                </a:xfrm>
              </p:grpSpPr>
              <p:cxnSp>
                <p:nvCxnSpPr>
                  <p:cNvPr id="63" name="Straight Connector 62"/>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65" name="Flowchart: Terminator 64"/>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68"/>
                <p:cNvGrpSpPr/>
                <p:nvPr/>
              </p:nvGrpSpPr>
              <p:grpSpPr>
                <a:xfrm>
                  <a:off x="2262199" y="6247337"/>
                  <a:ext cx="984098" cy="193356"/>
                  <a:chOff x="3191839" y="6148277"/>
                  <a:chExt cx="984098" cy="193356"/>
                </a:xfrm>
              </p:grpSpPr>
              <p:cxnSp>
                <p:nvCxnSpPr>
                  <p:cNvPr id="52" name="Straight Connector 51"/>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2" name="Group 279"/>
              <p:cNvGrpSpPr/>
              <p:nvPr/>
            </p:nvGrpSpPr>
            <p:grpSpPr>
              <a:xfrm rot="2700000">
                <a:off x="3497887" y="4427430"/>
                <a:ext cx="1119833" cy="148812"/>
                <a:chOff x="1272847" y="6210509"/>
                <a:chExt cx="1973450" cy="262247"/>
              </a:xfrm>
            </p:grpSpPr>
            <p:grpSp>
              <p:nvGrpSpPr>
                <p:cNvPr id="33" name="Group 28"/>
                <p:cNvGrpSpPr/>
                <p:nvPr/>
              </p:nvGrpSpPr>
              <p:grpSpPr>
                <a:xfrm>
                  <a:off x="1272847" y="6210509"/>
                  <a:ext cx="1124712" cy="262247"/>
                  <a:chOff x="1014984" y="5024628"/>
                  <a:chExt cx="2235334" cy="521208"/>
                </a:xfrm>
              </p:grpSpPr>
              <p:cxnSp>
                <p:nvCxnSpPr>
                  <p:cNvPr id="46" name="Straight Connector 45"/>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48" name="Flowchart: Terminator 4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4" name="Group 68"/>
                <p:cNvGrpSpPr/>
                <p:nvPr/>
              </p:nvGrpSpPr>
              <p:grpSpPr>
                <a:xfrm>
                  <a:off x="2262199" y="6247337"/>
                  <a:ext cx="984098" cy="193356"/>
                  <a:chOff x="3191839" y="6148277"/>
                  <a:chExt cx="984098" cy="193356"/>
                </a:xfrm>
              </p:grpSpPr>
              <p:cxnSp>
                <p:nvCxnSpPr>
                  <p:cNvPr id="35" name="Straight Connector 34"/>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cxnSp>
          <p:nvCxnSpPr>
            <p:cNvPr id="172" name="Straight Connector 171"/>
            <p:cNvCxnSpPr/>
            <p:nvPr/>
          </p:nvCxnSpPr>
          <p:spPr>
            <a:xfrm>
              <a:off x="3185160" y="3634740"/>
              <a:ext cx="0" cy="19659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345180" y="4792980"/>
              <a:ext cx="0" cy="807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3090063" y="3233106"/>
              <a:ext cx="434340" cy="434340"/>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0" y="4343400"/>
            <a:ext cx="4133849" cy="2514600"/>
            <a:chOff x="5964891" y="2826380"/>
            <a:chExt cx="4842670" cy="3515253"/>
          </a:xfrm>
        </p:grpSpPr>
        <p:pic>
          <p:nvPicPr>
            <p:cNvPr id="181" name="Picture 180"/>
            <p:cNvPicPr>
              <a:picLocks noChangeAspect="1"/>
            </p:cNvPicPr>
            <p:nvPr/>
          </p:nvPicPr>
          <p:blipFill>
            <a:blip r:embed="rId2"/>
            <a:stretch>
              <a:fillRect/>
            </a:stretch>
          </p:blipFill>
          <p:spPr>
            <a:xfrm>
              <a:off x="5964891" y="2826380"/>
              <a:ext cx="4842670" cy="3226429"/>
            </a:xfrm>
            <a:prstGeom prst="rect">
              <a:avLst/>
            </a:prstGeom>
          </p:spPr>
        </p:pic>
        <p:sp>
          <p:nvSpPr>
            <p:cNvPr id="182" name="TextBox 181"/>
            <p:cNvSpPr txBox="1"/>
            <p:nvPr/>
          </p:nvSpPr>
          <p:spPr>
            <a:xfrm>
              <a:off x="6350609" y="6080023"/>
              <a:ext cx="4071234"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sandaysoft.com</a:t>
              </a:r>
              <a:r>
                <a:rPr lang="en-US" sz="1100" dirty="0">
                  <a:solidFill>
                    <a:srgbClr val="CCFFCC"/>
                  </a:solidFill>
                </a:rPr>
                <a:t>/forum/</a:t>
              </a:r>
              <a:r>
                <a:rPr lang="en-US" sz="1100" dirty="0" err="1">
                  <a:solidFill>
                    <a:srgbClr val="CCFFCC"/>
                  </a:solidFill>
                </a:rPr>
                <a:t>viewtopic.php?f</a:t>
              </a:r>
              <a:r>
                <a:rPr lang="en-US" sz="1100" dirty="0">
                  <a:solidFill>
                    <a:srgbClr val="CCFFCC"/>
                  </a:solidFill>
                </a:rPr>
                <a:t>=13&amp;t=492&amp;start=15</a:t>
              </a:r>
            </a:p>
          </p:txBody>
        </p:sp>
      </p:grpSp>
      <p:pic>
        <p:nvPicPr>
          <p:cNvPr id="1026" name="Picture 2"/>
          <p:cNvPicPr>
            <a:picLocks noChangeAspect="1" noChangeArrowheads="1"/>
          </p:cNvPicPr>
          <p:nvPr/>
        </p:nvPicPr>
        <p:blipFill>
          <a:blip r:embed="rId3"/>
          <a:srcRect/>
          <a:stretch>
            <a:fillRect/>
          </a:stretch>
        </p:blipFill>
        <p:spPr bwMode="auto">
          <a:xfrm>
            <a:off x="6429375" y="0"/>
            <a:ext cx="2714625" cy="1704975"/>
          </a:xfrm>
          <a:prstGeom prst="rect">
            <a:avLst/>
          </a:prstGeom>
          <a:noFill/>
          <a:ln w="9525">
            <a:noFill/>
            <a:miter lim="800000"/>
            <a:headEnd/>
            <a:tailEnd/>
          </a:ln>
        </p:spPr>
      </p:pic>
    </p:spTree>
    <p:extLst>
      <p:ext uri="{BB962C8B-B14F-4D97-AF65-F5344CB8AC3E}">
        <p14:creationId xmlns:p14="http://schemas.microsoft.com/office/powerpoint/2010/main" xmlns="" val="144951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Barometer</a:t>
            </a:r>
            <a:endParaRPr lang="en-US" dirty="0"/>
          </a:p>
        </p:txBody>
      </p:sp>
      <p:sp>
        <p:nvSpPr>
          <p:cNvPr id="3" name="Content Placeholder 2"/>
          <p:cNvSpPr>
            <a:spLocks noGrp="1"/>
          </p:cNvSpPr>
          <p:nvPr>
            <p:ph idx="1"/>
          </p:nvPr>
        </p:nvSpPr>
        <p:spPr/>
        <p:txBody>
          <a:bodyPr/>
          <a:lstStyle/>
          <a:p>
            <a:r>
              <a:rPr lang="en-US" dirty="0" smtClean="0"/>
              <a:t>Located in the base station</a:t>
            </a:r>
          </a:p>
          <a:p>
            <a:r>
              <a:rPr lang="en-US" dirty="0" err="1" smtClean="0"/>
              <a:t>Piezoresistive</a:t>
            </a:r>
            <a:endParaRPr lang="en-US" dirty="0" smtClean="0"/>
          </a:p>
          <a:p>
            <a:pPr lvl="1"/>
            <a:r>
              <a:rPr lang="en-US" dirty="0" smtClean="0"/>
              <a:t>As the pressure changes the resistivity changes</a:t>
            </a:r>
          </a:p>
        </p:txBody>
      </p:sp>
      <p:grpSp>
        <p:nvGrpSpPr>
          <p:cNvPr id="11" name="Group 10"/>
          <p:cNvGrpSpPr/>
          <p:nvPr/>
        </p:nvGrpSpPr>
        <p:grpSpPr>
          <a:xfrm>
            <a:off x="2667264" y="3786188"/>
            <a:ext cx="3523722" cy="2438072"/>
            <a:chOff x="1400439" y="3833813"/>
            <a:chExt cx="3523722" cy="2438072"/>
          </a:xfrm>
        </p:grpSpPr>
        <p:pic>
          <p:nvPicPr>
            <p:cNvPr id="1031" name="Picture 7"/>
            <p:cNvPicPr>
              <a:picLocks noChangeAspect="1" noChangeArrowheads="1"/>
            </p:cNvPicPr>
            <p:nvPr/>
          </p:nvPicPr>
          <p:blipFill>
            <a:blip r:embed="rId2"/>
            <a:srcRect/>
            <a:stretch>
              <a:fillRect/>
            </a:stretch>
          </p:blipFill>
          <p:spPr bwMode="auto">
            <a:xfrm>
              <a:off x="1869282" y="3833813"/>
              <a:ext cx="2586037" cy="2157412"/>
            </a:xfrm>
            <a:prstGeom prst="rect">
              <a:avLst/>
            </a:prstGeom>
            <a:noFill/>
            <a:ln w="9525">
              <a:noFill/>
              <a:miter lim="800000"/>
              <a:headEnd/>
              <a:tailEnd/>
            </a:ln>
          </p:spPr>
        </p:pic>
        <p:sp>
          <p:nvSpPr>
            <p:cNvPr id="10" name="TextBox 9"/>
            <p:cNvSpPr txBox="1"/>
            <p:nvPr/>
          </p:nvSpPr>
          <p:spPr>
            <a:xfrm>
              <a:off x="1400439" y="6010275"/>
              <a:ext cx="3523722" cy="261610"/>
            </a:xfrm>
            <a:prstGeom prst="rect">
              <a:avLst/>
            </a:prstGeom>
            <a:noFill/>
          </p:spPr>
          <p:txBody>
            <a:bodyPr wrap="none" rtlCol="0">
              <a:spAutoFit/>
            </a:bodyPr>
            <a:lstStyle/>
            <a:p>
              <a:r>
                <a:rPr lang="en-US" sz="1100" dirty="0" smtClean="0"/>
                <a:t>http://sandaysoft.com/forum/viewtopic.php?f=4&amp;p=5391</a:t>
              </a:r>
              <a:endParaRPr lang="en-US" sz="1100"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9449"/>
            <a:ext cx="7772400" cy="2947054"/>
          </a:xfrm>
        </p:spPr>
        <p:txBody>
          <a:bodyPr>
            <a:normAutofit fontScale="90000"/>
          </a:bodyPr>
          <a:lstStyle/>
          <a:p>
            <a:r>
              <a:rPr lang="en-US" dirty="0" smtClean="0">
                <a:solidFill>
                  <a:srgbClr val="FFFF00"/>
                </a:solidFill>
              </a:rPr>
              <a:t>Whether the weather be wet</a:t>
            </a:r>
            <a:br>
              <a:rPr lang="en-US" dirty="0" smtClean="0">
                <a:solidFill>
                  <a:srgbClr val="FFFF00"/>
                </a:solidFill>
              </a:rPr>
            </a:br>
            <a:r>
              <a:rPr lang="en-US" dirty="0" smtClean="0">
                <a:solidFill>
                  <a:srgbClr val="FFFF00"/>
                </a:solidFill>
              </a:rPr>
              <a:t>Or whether the weather be hot</a:t>
            </a:r>
            <a:br>
              <a:rPr lang="en-US" dirty="0" smtClean="0">
                <a:solidFill>
                  <a:srgbClr val="FFFF00"/>
                </a:solidFill>
              </a:rPr>
            </a:br>
            <a:r>
              <a:rPr lang="en-US" dirty="0" smtClean="0">
                <a:solidFill>
                  <a:srgbClr val="FFFF00"/>
                </a:solidFill>
              </a:rPr>
              <a:t>We’ll weather the weather</a:t>
            </a:r>
            <a:br>
              <a:rPr lang="en-US" dirty="0" smtClean="0">
                <a:solidFill>
                  <a:srgbClr val="FFFF00"/>
                </a:solidFill>
              </a:rPr>
            </a:br>
            <a:r>
              <a:rPr lang="en-US" dirty="0" smtClean="0">
                <a:solidFill>
                  <a:srgbClr val="FFFF00"/>
                </a:solidFill>
              </a:rPr>
              <a:t>Whatever the weather</a:t>
            </a:r>
            <a:br>
              <a:rPr lang="en-US" dirty="0" smtClean="0">
                <a:solidFill>
                  <a:srgbClr val="FFFF00"/>
                </a:solidFill>
              </a:rPr>
            </a:br>
            <a:r>
              <a:rPr lang="en-US" dirty="0" smtClean="0">
                <a:solidFill>
                  <a:srgbClr val="FFFF00"/>
                </a:solidFill>
              </a:rPr>
              <a:t>Whether we like it or not!</a:t>
            </a:r>
            <a:endParaRPr lang="en-US" dirty="0">
              <a:solidFill>
                <a:srgbClr val="FFFF00"/>
              </a:solidFill>
            </a:endParaRPr>
          </a:p>
        </p:txBody>
      </p:sp>
      <p:sp>
        <p:nvSpPr>
          <p:cNvPr id="3" name="Subtitle 2"/>
          <p:cNvSpPr>
            <a:spLocks noGrp="1"/>
          </p:cNvSpPr>
          <p:nvPr>
            <p:ph type="subTitle" idx="1"/>
          </p:nvPr>
        </p:nvSpPr>
        <p:spPr>
          <a:xfrm>
            <a:off x="1371600" y="4385952"/>
            <a:ext cx="6400800" cy="1752600"/>
          </a:xfrm>
        </p:spPr>
        <p:txBody>
          <a:bodyPr/>
          <a:lstStyle/>
          <a:p>
            <a:r>
              <a:rPr lang="en-US" i="1" dirty="0" smtClean="0">
                <a:solidFill>
                  <a:srgbClr val="FFFF00"/>
                </a:solidFill>
              </a:rPr>
              <a:t>Anonymous</a:t>
            </a:r>
          </a:p>
          <a:p>
            <a:endParaRPr lang="en-US" dirty="0" smtClean="0">
              <a:solidFill>
                <a:srgbClr val="FFFF00"/>
              </a:solidFill>
            </a:endParaRPr>
          </a:p>
          <a:p>
            <a:r>
              <a:rPr lang="en-US" b="1" i="1" dirty="0" smtClean="0">
                <a:solidFill>
                  <a:srgbClr val="FFFF00"/>
                </a:solidFill>
              </a:rPr>
              <a:t>(I’m Andrew Trotman)</a:t>
            </a:r>
            <a:endParaRPr lang="en-US" b="1" i="1" dirty="0">
              <a:solidFill>
                <a:srgbClr val="FFFF00"/>
              </a:solidFill>
            </a:endParaRPr>
          </a:p>
        </p:txBody>
      </p:sp>
    </p:spTree>
    <p:extLst>
      <p:ext uri="{BB962C8B-B14F-4D97-AF65-F5344CB8AC3E}">
        <p14:creationId xmlns:p14="http://schemas.microsoft.com/office/powerpoint/2010/main" xmlns="" val="198317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Christmas 2013</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xmlns="" val="4010176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USB Wireless Weather Station</a:t>
            </a:r>
            <a:endParaRPr lang="en-US" dirty="0"/>
          </a:p>
        </p:txBody>
      </p:sp>
      <p:pic>
        <p:nvPicPr>
          <p:cNvPr id="4" name="Picture 3"/>
          <p:cNvPicPr>
            <a:picLocks noChangeAspect="1"/>
          </p:cNvPicPr>
          <p:nvPr/>
        </p:nvPicPr>
        <p:blipFill>
          <a:blip r:embed="rId2"/>
          <a:stretch>
            <a:fillRect/>
          </a:stretch>
        </p:blipFill>
        <p:spPr>
          <a:xfrm>
            <a:off x="1647500" y="1341636"/>
            <a:ext cx="5849000" cy="5423795"/>
          </a:xfrm>
          <a:prstGeom prst="rect">
            <a:avLst/>
          </a:prstGeom>
        </p:spPr>
      </p:pic>
    </p:spTree>
    <p:extLst>
      <p:ext uri="{BB962C8B-B14F-4D97-AF65-F5344CB8AC3E}">
        <p14:creationId xmlns:p14="http://schemas.microsoft.com/office/powerpoint/2010/main" xmlns="" val="259678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Wireless Weather Station</a:t>
            </a:r>
            <a:endParaRPr lang="en-US" dirty="0"/>
          </a:p>
        </p:txBody>
      </p:sp>
      <p:sp>
        <p:nvSpPr>
          <p:cNvPr id="3" name="Content Placeholder 2"/>
          <p:cNvSpPr>
            <a:spLocks noGrp="1"/>
          </p:cNvSpPr>
          <p:nvPr>
            <p:ph idx="1"/>
          </p:nvPr>
        </p:nvSpPr>
        <p:spPr/>
        <p:txBody>
          <a:bodyPr>
            <a:normAutofit/>
          </a:bodyPr>
          <a:lstStyle/>
          <a:p>
            <a:r>
              <a:rPr lang="en-US" dirty="0" smtClean="0"/>
              <a:t>Temperature</a:t>
            </a:r>
          </a:p>
          <a:p>
            <a:r>
              <a:rPr lang="en-US" dirty="0" smtClean="0"/>
              <a:t>Humidity</a:t>
            </a:r>
          </a:p>
          <a:p>
            <a:r>
              <a:rPr lang="en-US" dirty="0" smtClean="0"/>
              <a:t>Cumulative rainfall</a:t>
            </a:r>
            <a:endParaRPr lang="en-US" dirty="0" smtClean="0"/>
          </a:p>
          <a:p>
            <a:r>
              <a:rPr lang="en-US" dirty="0" smtClean="0"/>
              <a:t>Wind speed</a:t>
            </a:r>
          </a:p>
          <a:p>
            <a:r>
              <a:rPr lang="en-US" dirty="0" smtClean="0"/>
              <a:t>Wind </a:t>
            </a:r>
            <a:r>
              <a:rPr lang="en-US" dirty="0" smtClean="0"/>
              <a:t>direction</a:t>
            </a:r>
          </a:p>
          <a:p>
            <a:r>
              <a:rPr lang="en-US" dirty="0" smtClean="0"/>
              <a:t>Absolute </a:t>
            </a:r>
            <a:r>
              <a:rPr lang="en-US" dirty="0" smtClean="0"/>
              <a:t>air pressure</a:t>
            </a:r>
          </a:p>
        </p:txBody>
      </p:sp>
      <p:pic>
        <p:nvPicPr>
          <p:cNvPr id="6" name="Picture 5"/>
          <p:cNvPicPr>
            <a:picLocks noChangeAspect="1"/>
          </p:cNvPicPr>
          <p:nvPr/>
        </p:nvPicPr>
        <p:blipFill>
          <a:blip r:embed="rId2"/>
          <a:stretch>
            <a:fillRect/>
          </a:stretch>
        </p:blipFill>
        <p:spPr>
          <a:xfrm>
            <a:off x="6561568" y="1270082"/>
            <a:ext cx="2582432" cy="5587917"/>
          </a:xfrm>
          <a:prstGeom prst="rect">
            <a:avLst/>
          </a:prstGeom>
        </p:spPr>
      </p:pic>
    </p:spTree>
    <p:extLst>
      <p:ext uri="{BB962C8B-B14F-4D97-AF65-F5344CB8AC3E}">
        <p14:creationId xmlns:p14="http://schemas.microsoft.com/office/powerpoint/2010/main" xmlns="" val="209579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Sensor</a:t>
            </a:r>
            <a:endParaRPr lang="en-US" dirty="0"/>
          </a:p>
        </p:txBody>
      </p:sp>
      <p:pic>
        <p:nvPicPr>
          <p:cNvPr id="4" name="Picture 3"/>
          <p:cNvPicPr>
            <a:picLocks noChangeAspect="1"/>
          </p:cNvPicPr>
          <p:nvPr/>
        </p:nvPicPr>
        <p:blipFill>
          <a:blip r:embed="rId2"/>
          <a:stretch>
            <a:fillRect/>
          </a:stretch>
        </p:blipFill>
        <p:spPr>
          <a:xfrm>
            <a:off x="2532253" y="1478192"/>
            <a:ext cx="4019156" cy="5379808"/>
          </a:xfrm>
          <a:prstGeom prst="rect">
            <a:avLst/>
          </a:prstGeom>
        </p:spPr>
      </p:pic>
      <p:sp>
        <p:nvSpPr>
          <p:cNvPr id="5" name="TextBox 4"/>
          <p:cNvSpPr txBox="1"/>
          <p:nvPr/>
        </p:nvSpPr>
        <p:spPr>
          <a:xfrm>
            <a:off x="1183431" y="2960541"/>
            <a:ext cx="1329022" cy="369332"/>
          </a:xfrm>
          <a:prstGeom prst="rect">
            <a:avLst/>
          </a:prstGeom>
          <a:noFill/>
        </p:spPr>
        <p:txBody>
          <a:bodyPr wrap="none" rtlCol="0">
            <a:spAutoFit/>
          </a:bodyPr>
          <a:lstStyle/>
          <a:p>
            <a:r>
              <a:rPr lang="en-US" dirty="0">
                <a:solidFill>
                  <a:srgbClr val="FFFF00"/>
                </a:solidFill>
              </a:rPr>
              <a:t>P</a:t>
            </a:r>
            <a:r>
              <a:rPr lang="en-US" dirty="0" smtClean="0">
                <a:solidFill>
                  <a:srgbClr val="FFFF00"/>
                </a:solidFill>
              </a:rPr>
              <a:t>luviometer</a:t>
            </a:r>
            <a:endParaRPr lang="en-US" dirty="0">
              <a:solidFill>
                <a:srgbClr val="FFFF00"/>
              </a:solidFill>
            </a:endParaRPr>
          </a:p>
        </p:txBody>
      </p:sp>
      <p:sp>
        <p:nvSpPr>
          <p:cNvPr id="6" name="TextBox 5"/>
          <p:cNvSpPr txBox="1"/>
          <p:nvPr/>
        </p:nvSpPr>
        <p:spPr>
          <a:xfrm>
            <a:off x="1099875" y="3338817"/>
            <a:ext cx="1432378" cy="369332"/>
          </a:xfrm>
          <a:prstGeom prst="rect">
            <a:avLst/>
          </a:prstGeom>
          <a:noFill/>
        </p:spPr>
        <p:txBody>
          <a:bodyPr wrap="none" rtlCol="0">
            <a:spAutoFit/>
          </a:bodyPr>
          <a:lstStyle/>
          <a:p>
            <a:r>
              <a:rPr lang="en-US" dirty="0">
                <a:solidFill>
                  <a:srgbClr val="FFFF00"/>
                </a:solidFill>
              </a:rPr>
              <a:t>Anemometer</a:t>
            </a:r>
          </a:p>
        </p:txBody>
      </p:sp>
      <p:sp>
        <p:nvSpPr>
          <p:cNvPr id="7" name="TextBox 6"/>
          <p:cNvSpPr txBox="1"/>
          <p:nvPr/>
        </p:nvSpPr>
        <p:spPr>
          <a:xfrm>
            <a:off x="1869917" y="2314662"/>
            <a:ext cx="662336" cy="369332"/>
          </a:xfrm>
          <a:prstGeom prst="rect">
            <a:avLst/>
          </a:prstGeom>
          <a:noFill/>
        </p:spPr>
        <p:txBody>
          <a:bodyPr wrap="none" rtlCol="0">
            <a:spAutoFit/>
          </a:bodyPr>
          <a:lstStyle/>
          <a:p>
            <a:r>
              <a:rPr lang="en-US" dirty="0" smtClean="0">
                <a:solidFill>
                  <a:srgbClr val="FFFF00"/>
                </a:solidFill>
              </a:rPr>
              <a:t>Vane</a:t>
            </a:r>
            <a:endParaRPr lang="en-US" dirty="0">
              <a:solidFill>
                <a:srgbClr val="FFFF00"/>
              </a:solidFill>
            </a:endParaRPr>
          </a:p>
        </p:txBody>
      </p:sp>
      <p:sp>
        <p:nvSpPr>
          <p:cNvPr id="8" name="TextBox 7"/>
          <p:cNvSpPr txBox="1"/>
          <p:nvPr/>
        </p:nvSpPr>
        <p:spPr>
          <a:xfrm>
            <a:off x="6551409" y="4016884"/>
            <a:ext cx="1492716" cy="369332"/>
          </a:xfrm>
          <a:prstGeom prst="rect">
            <a:avLst/>
          </a:prstGeom>
          <a:noFill/>
        </p:spPr>
        <p:txBody>
          <a:bodyPr wrap="none" rtlCol="0">
            <a:spAutoFit/>
          </a:bodyPr>
          <a:lstStyle/>
          <a:p>
            <a:r>
              <a:rPr lang="en-US" dirty="0">
                <a:solidFill>
                  <a:srgbClr val="FFFF00"/>
                </a:solidFill>
              </a:rPr>
              <a:t>T</a:t>
            </a:r>
            <a:r>
              <a:rPr lang="en-US" dirty="0" smtClean="0">
                <a:solidFill>
                  <a:srgbClr val="FFFF00"/>
                </a:solidFill>
              </a:rPr>
              <a:t>hermometer</a:t>
            </a:r>
            <a:endParaRPr lang="en-US" dirty="0">
              <a:solidFill>
                <a:srgbClr val="FFFF00"/>
              </a:solidFill>
            </a:endParaRPr>
          </a:p>
        </p:txBody>
      </p:sp>
      <p:sp>
        <p:nvSpPr>
          <p:cNvPr id="9" name="TextBox 8"/>
          <p:cNvSpPr txBox="1"/>
          <p:nvPr/>
        </p:nvSpPr>
        <p:spPr>
          <a:xfrm>
            <a:off x="6551409" y="4331155"/>
            <a:ext cx="1315722" cy="369332"/>
          </a:xfrm>
          <a:prstGeom prst="rect">
            <a:avLst/>
          </a:prstGeom>
          <a:noFill/>
        </p:spPr>
        <p:txBody>
          <a:bodyPr wrap="none" rtlCol="0">
            <a:spAutoFit/>
          </a:bodyPr>
          <a:lstStyle/>
          <a:p>
            <a:r>
              <a:rPr lang="en-US" dirty="0">
                <a:solidFill>
                  <a:srgbClr val="FFFF00"/>
                </a:solidFill>
              </a:rPr>
              <a:t>Hygrometer</a:t>
            </a:r>
          </a:p>
        </p:txBody>
      </p:sp>
      <p:cxnSp>
        <p:nvCxnSpPr>
          <p:cNvPr id="17" name="Straight Connector 16"/>
          <p:cNvCxnSpPr/>
          <p:nvPr/>
        </p:nvCxnSpPr>
        <p:spPr>
          <a:xfrm>
            <a:off x="2532253" y="2522998"/>
            <a:ext cx="192293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532253" y="3176278"/>
            <a:ext cx="76022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512453" y="3552284"/>
            <a:ext cx="167441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5734163" y="4210494"/>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5734163" y="4514947"/>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551409" y="3514539"/>
            <a:ext cx="1363399" cy="369332"/>
          </a:xfrm>
          <a:prstGeom prst="rect">
            <a:avLst/>
          </a:prstGeom>
          <a:noFill/>
        </p:spPr>
        <p:txBody>
          <a:bodyPr wrap="none" rtlCol="0">
            <a:spAutoFit/>
          </a:bodyPr>
          <a:lstStyle/>
          <a:p>
            <a:r>
              <a:rPr lang="en-US" dirty="0" smtClean="0">
                <a:solidFill>
                  <a:srgbClr val="FFFF00"/>
                </a:solidFill>
              </a:rPr>
              <a:t>Photovoltaic</a:t>
            </a:r>
            <a:endParaRPr lang="en-US" dirty="0">
              <a:solidFill>
                <a:srgbClr val="FFFF00"/>
              </a:solidFill>
            </a:endParaRPr>
          </a:p>
        </p:txBody>
      </p:sp>
      <p:cxnSp>
        <p:nvCxnSpPr>
          <p:cNvPr id="36" name="Straight Connector 35"/>
          <p:cNvCxnSpPr/>
          <p:nvPr/>
        </p:nvCxnSpPr>
        <p:spPr>
          <a:xfrm flipH="1">
            <a:off x="5734163" y="3708149"/>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551409" y="4798871"/>
            <a:ext cx="1278866" cy="369332"/>
          </a:xfrm>
          <a:prstGeom prst="rect">
            <a:avLst/>
          </a:prstGeom>
          <a:noFill/>
        </p:spPr>
        <p:txBody>
          <a:bodyPr wrap="none" rtlCol="0">
            <a:spAutoFit/>
          </a:bodyPr>
          <a:lstStyle/>
          <a:p>
            <a:r>
              <a:rPr lang="en-US" dirty="0" smtClean="0">
                <a:solidFill>
                  <a:srgbClr val="FFFF00"/>
                </a:solidFill>
              </a:rPr>
              <a:t>Transmitter</a:t>
            </a:r>
            <a:endParaRPr lang="en-US" dirty="0">
              <a:solidFill>
                <a:srgbClr val="FFFF00"/>
              </a:solidFill>
            </a:endParaRPr>
          </a:p>
        </p:txBody>
      </p:sp>
      <p:cxnSp>
        <p:nvCxnSpPr>
          <p:cNvPr id="38" name="Straight Connector 37"/>
          <p:cNvCxnSpPr/>
          <p:nvPr/>
        </p:nvCxnSpPr>
        <p:spPr>
          <a:xfrm flipH="1">
            <a:off x="5555285" y="5004583"/>
            <a:ext cx="99612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4283148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Unit</a:t>
            </a:r>
            <a:endParaRPr lang="en-US" dirty="0"/>
          </a:p>
        </p:txBody>
      </p:sp>
      <p:grpSp>
        <p:nvGrpSpPr>
          <p:cNvPr id="26" name="Group 25"/>
          <p:cNvGrpSpPr/>
          <p:nvPr/>
        </p:nvGrpSpPr>
        <p:grpSpPr>
          <a:xfrm>
            <a:off x="203234" y="2343347"/>
            <a:ext cx="8737533" cy="3488256"/>
            <a:chOff x="203234" y="2343347"/>
            <a:chExt cx="8737533" cy="3488256"/>
          </a:xfrm>
        </p:grpSpPr>
        <p:pic>
          <p:nvPicPr>
            <p:cNvPr id="4" name="Picture 3"/>
            <p:cNvPicPr>
              <a:picLocks noChangeAspect="1"/>
            </p:cNvPicPr>
            <p:nvPr/>
          </p:nvPicPr>
          <p:blipFill>
            <a:blip r:embed="rId2"/>
            <a:stretch>
              <a:fillRect/>
            </a:stretch>
          </p:blipFill>
          <p:spPr>
            <a:xfrm>
              <a:off x="2698253" y="2343347"/>
              <a:ext cx="4656736" cy="3488256"/>
            </a:xfrm>
            <a:prstGeom prst="rect">
              <a:avLst/>
            </a:prstGeom>
          </p:spPr>
        </p:pic>
        <p:sp>
          <p:nvSpPr>
            <p:cNvPr id="6" name="TextBox 5"/>
            <p:cNvSpPr txBox="1"/>
            <p:nvPr/>
          </p:nvSpPr>
          <p:spPr>
            <a:xfrm>
              <a:off x="371975" y="2902990"/>
              <a:ext cx="2326278" cy="369332"/>
            </a:xfrm>
            <a:prstGeom prst="rect">
              <a:avLst/>
            </a:prstGeom>
            <a:noFill/>
          </p:spPr>
          <p:txBody>
            <a:bodyPr wrap="none" rtlCol="0">
              <a:spAutoFit/>
            </a:bodyPr>
            <a:lstStyle/>
            <a:p>
              <a:r>
                <a:rPr lang="en-US" dirty="0" smtClean="0">
                  <a:solidFill>
                    <a:srgbClr val="FFFF00"/>
                  </a:solidFill>
                </a:rPr>
                <a:t>Inside temp / humidity</a:t>
              </a:r>
              <a:endParaRPr lang="en-US" dirty="0">
                <a:solidFill>
                  <a:srgbClr val="FFFF00"/>
                </a:solidFill>
              </a:endParaRPr>
            </a:p>
          </p:txBody>
        </p:sp>
        <p:sp>
          <p:nvSpPr>
            <p:cNvPr id="7" name="TextBox 6"/>
            <p:cNvSpPr txBox="1"/>
            <p:nvPr/>
          </p:nvSpPr>
          <p:spPr>
            <a:xfrm>
              <a:off x="203234" y="3445027"/>
              <a:ext cx="2495019" cy="369332"/>
            </a:xfrm>
            <a:prstGeom prst="rect">
              <a:avLst/>
            </a:prstGeom>
            <a:noFill/>
          </p:spPr>
          <p:txBody>
            <a:bodyPr wrap="none" rtlCol="0">
              <a:spAutoFit/>
            </a:bodyPr>
            <a:lstStyle/>
            <a:p>
              <a:r>
                <a:rPr lang="en-US" dirty="0" smtClean="0">
                  <a:solidFill>
                    <a:srgbClr val="FFFF00"/>
                  </a:solidFill>
                </a:rPr>
                <a:t>Outside temp / humidity</a:t>
              </a:r>
              <a:endParaRPr lang="en-US" dirty="0">
                <a:solidFill>
                  <a:srgbClr val="FFFF00"/>
                </a:solidFill>
              </a:endParaRPr>
            </a:p>
          </p:txBody>
        </p:sp>
        <p:sp>
          <p:nvSpPr>
            <p:cNvPr id="8" name="TextBox 7"/>
            <p:cNvSpPr txBox="1"/>
            <p:nvPr/>
          </p:nvSpPr>
          <p:spPr>
            <a:xfrm>
              <a:off x="1946124" y="3982453"/>
              <a:ext cx="752129" cy="369332"/>
            </a:xfrm>
            <a:prstGeom prst="rect">
              <a:avLst/>
            </a:prstGeom>
            <a:noFill/>
          </p:spPr>
          <p:txBody>
            <a:bodyPr wrap="none" rtlCol="0">
              <a:spAutoFit/>
            </a:bodyPr>
            <a:lstStyle/>
            <a:p>
              <a:r>
                <a:rPr lang="en-US" dirty="0" smtClean="0">
                  <a:solidFill>
                    <a:srgbClr val="FFFF00"/>
                  </a:solidFill>
                </a:rPr>
                <a:t>Magic</a:t>
              </a:r>
              <a:endParaRPr lang="en-US" dirty="0">
                <a:solidFill>
                  <a:srgbClr val="FFFF00"/>
                </a:solidFill>
              </a:endParaRPr>
            </a:p>
          </p:txBody>
        </p:sp>
        <p:sp>
          <p:nvSpPr>
            <p:cNvPr id="9" name="TextBox 8"/>
            <p:cNvSpPr txBox="1"/>
            <p:nvPr/>
          </p:nvSpPr>
          <p:spPr>
            <a:xfrm>
              <a:off x="639652" y="4748333"/>
              <a:ext cx="2058601" cy="369332"/>
            </a:xfrm>
            <a:prstGeom prst="rect">
              <a:avLst/>
            </a:prstGeom>
            <a:noFill/>
          </p:spPr>
          <p:txBody>
            <a:bodyPr wrap="none" rtlCol="0">
              <a:spAutoFit/>
            </a:bodyPr>
            <a:lstStyle/>
            <a:p>
              <a:r>
                <a:rPr lang="en-US" dirty="0" smtClean="0">
                  <a:solidFill>
                    <a:srgbClr val="FFFF00"/>
                  </a:solidFill>
                </a:rPr>
                <a:t>Current Time / Date</a:t>
              </a:r>
            </a:p>
          </p:txBody>
        </p:sp>
        <p:sp>
          <p:nvSpPr>
            <p:cNvPr id="10" name="TextBox 9"/>
            <p:cNvSpPr txBox="1"/>
            <p:nvPr/>
          </p:nvSpPr>
          <p:spPr>
            <a:xfrm>
              <a:off x="7343492" y="2843720"/>
              <a:ext cx="1597275" cy="369332"/>
            </a:xfrm>
            <a:prstGeom prst="rect">
              <a:avLst/>
            </a:prstGeom>
            <a:noFill/>
          </p:spPr>
          <p:txBody>
            <a:bodyPr wrap="none" rtlCol="0">
              <a:spAutoFit/>
            </a:bodyPr>
            <a:lstStyle/>
            <a:p>
              <a:r>
                <a:rPr lang="en-US" dirty="0" smtClean="0">
                  <a:solidFill>
                    <a:srgbClr val="FFFF00"/>
                  </a:solidFill>
                </a:rPr>
                <a:t>Wind direction</a:t>
              </a:r>
            </a:p>
          </p:txBody>
        </p:sp>
        <p:sp>
          <p:nvSpPr>
            <p:cNvPr id="11" name="TextBox 10"/>
            <p:cNvSpPr txBox="1"/>
            <p:nvPr/>
          </p:nvSpPr>
          <p:spPr>
            <a:xfrm>
              <a:off x="7372346" y="3385084"/>
              <a:ext cx="1300281" cy="369332"/>
            </a:xfrm>
            <a:prstGeom prst="rect">
              <a:avLst/>
            </a:prstGeom>
            <a:noFill/>
          </p:spPr>
          <p:txBody>
            <a:bodyPr wrap="none" rtlCol="0">
              <a:spAutoFit/>
            </a:bodyPr>
            <a:lstStyle/>
            <a:p>
              <a:r>
                <a:rPr lang="en-US" dirty="0" smtClean="0">
                  <a:solidFill>
                    <a:srgbClr val="FFFF00"/>
                  </a:solidFill>
                </a:rPr>
                <a:t>Wind speed</a:t>
              </a:r>
            </a:p>
          </p:txBody>
        </p:sp>
        <p:sp>
          <p:nvSpPr>
            <p:cNvPr id="12" name="TextBox 11"/>
            <p:cNvSpPr txBox="1"/>
            <p:nvPr/>
          </p:nvSpPr>
          <p:spPr>
            <a:xfrm>
              <a:off x="7354989" y="3587990"/>
              <a:ext cx="594822" cy="369332"/>
            </a:xfrm>
            <a:prstGeom prst="rect">
              <a:avLst/>
            </a:prstGeom>
            <a:noFill/>
          </p:spPr>
          <p:txBody>
            <a:bodyPr wrap="none" rtlCol="0">
              <a:spAutoFit/>
            </a:bodyPr>
            <a:lstStyle/>
            <a:p>
              <a:r>
                <a:rPr lang="en-US" dirty="0" smtClean="0">
                  <a:solidFill>
                    <a:srgbClr val="FFFF00"/>
                  </a:solidFill>
                </a:rPr>
                <a:t>Rain</a:t>
              </a:r>
            </a:p>
          </p:txBody>
        </p:sp>
        <p:sp>
          <p:nvSpPr>
            <p:cNvPr id="13" name="TextBox 12"/>
            <p:cNvSpPr txBox="1"/>
            <p:nvPr/>
          </p:nvSpPr>
          <p:spPr>
            <a:xfrm>
              <a:off x="7372346" y="3974832"/>
              <a:ext cx="1317638" cy="369332"/>
            </a:xfrm>
            <a:prstGeom prst="rect">
              <a:avLst/>
            </a:prstGeom>
            <a:noFill/>
          </p:spPr>
          <p:txBody>
            <a:bodyPr wrap="none" rtlCol="0">
              <a:spAutoFit/>
            </a:bodyPr>
            <a:lstStyle/>
            <a:p>
              <a:r>
                <a:rPr lang="en-US" dirty="0" smtClean="0">
                  <a:solidFill>
                    <a:srgbClr val="FFFF00"/>
                  </a:solidFill>
                </a:rPr>
                <a:t>Air pressure</a:t>
              </a:r>
            </a:p>
          </p:txBody>
        </p:sp>
        <p:sp>
          <p:nvSpPr>
            <p:cNvPr id="14" name="TextBox 13"/>
            <p:cNvSpPr txBox="1"/>
            <p:nvPr/>
          </p:nvSpPr>
          <p:spPr>
            <a:xfrm>
              <a:off x="7372346" y="4367137"/>
              <a:ext cx="752129" cy="369332"/>
            </a:xfrm>
            <a:prstGeom prst="rect">
              <a:avLst/>
            </a:prstGeom>
            <a:noFill/>
          </p:spPr>
          <p:txBody>
            <a:bodyPr wrap="none" rtlCol="0">
              <a:spAutoFit/>
            </a:bodyPr>
            <a:lstStyle/>
            <a:p>
              <a:r>
                <a:rPr lang="en-US" dirty="0" smtClean="0">
                  <a:solidFill>
                    <a:srgbClr val="FFFF00"/>
                  </a:solidFill>
                </a:rPr>
                <a:t>Magic</a:t>
              </a:r>
            </a:p>
          </p:txBody>
        </p:sp>
        <p:sp>
          <p:nvSpPr>
            <p:cNvPr id="15" name="TextBox 14"/>
            <p:cNvSpPr txBox="1"/>
            <p:nvPr/>
          </p:nvSpPr>
          <p:spPr>
            <a:xfrm>
              <a:off x="7354989" y="4902384"/>
              <a:ext cx="1585778" cy="369332"/>
            </a:xfrm>
            <a:prstGeom prst="rect">
              <a:avLst/>
            </a:prstGeom>
            <a:noFill/>
          </p:spPr>
          <p:txBody>
            <a:bodyPr wrap="none" rtlCol="0">
              <a:spAutoFit/>
            </a:bodyPr>
            <a:lstStyle/>
            <a:p>
              <a:r>
                <a:rPr lang="en-US" dirty="0" smtClean="0">
                  <a:solidFill>
                    <a:srgbClr val="FFFF00"/>
                  </a:solidFill>
                </a:rPr>
                <a:t>Memory usage</a:t>
              </a:r>
            </a:p>
          </p:txBody>
        </p:sp>
        <p:cxnSp>
          <p:nvCxnSpPr>
            <p:cNvPr id="16" name="Straight Connector 15"/>
            <p:cNvCxnSpPr/>
            <p:nvPr/>
          </p:nvCxnSpPr>
          <p:spPr>
            <a:xfrm>
              <a:off x="2698253" y="3119922"/>
              <a:ext cx="111686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698253" y="3629693"/>
              <a:ext cx="1036728" cy="174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2697139" y="4167119"/>
              <a:ext cx="1060965"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2698253" y="4937995"/>
              <a:ext cx="97188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6238915" y="3028386"/>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238915" y="3788995"/>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5574069" y="3629693"/>
              <a:ext cx="178092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5977251" y="4167119"/>
              <a:ext cx="1370703"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6174372" y="4561013"/>
              <a:ext cx="1180617"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6238915" y="5114540"/>
              <a:ext cx="1109039" cy="312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xmlns="" val="382942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Thermometer</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err="1" smtClean="0"/>
              <a:t>Thermistor</a:t>
            </a:r>
            <a:endParaRPr lang="en-US" dirty="0" smtClean="0"/>
          </a:p>
          <a:p>
            <a:r>
              <a:rPr lang="en-US" dirty="0" smtClean="0"/>
              <a:t>The relationship between resistance and temperature is (1</a:t>
            </a:r>
            <a:r>
              <a:rPr lang="en-US" baseline="30000" dirty="0" smtClean="0"/>
              <a:t>st</a:t>
            </a:r>
            <a:r>
              <a:rPr lang="en-US" dirty="0" smtClean="0"/>
              <a:t> order) linear</a:t>
            </a:r>
          </a:p>
          <a:p>
            <a:pPr marL="0" indent="0">
              <a:buNone/>
            </a:pPr>
            <a:r>
              <a:rPr lang="en-US" dirty="0" smtClean="0"/>
              <a:t>						</a:t>
            </a:r>
            <a:r>
              <a:rPr lang="en-US" dirty="0" smtClean="0">
                <a:solidFill>
                  <a:schemeClr val="tx1"/>
                </a:solidFill>
                <a:latin typeface="Symbol" charset="2"/>
                <a:cs typeface="Symbol" charset="2"/>
              </a:rPr>
              <a:t>D</a:t>
            </a:r>
            <a:r>
              <a:rPr lang="en-US" dirty="0" smtClean="0">
                <a:solidFill>
                  <a:schemeClr val="tx1"/>
                </a:solidFill>
              </a:rPr>
              <a:t>R=</a:t>
            </a:r>
            <a:r>
              <a:rPr lang="en-US" dirty="0" err="1" smtClean="0">
                <a:solidFill>
                  <a:schemeClr val="tx1"/>
                </a:solidFill>
              </a:rPr>
              <a:t>k</a:t>
            </a:r>
            <a:r>
              <a:rPr lang="en-US" dirty="0" err="1" smtClean="0">
                <a:solidFill>
                  <a:schemeClr val="tx1"/>
                </a:solidFill>
                <a:latin typeface="Symbol" charset="2"/>
                <a:cs typeface="Symbol" charset="2"/>
              </a:rPr>
              <a:t>D</a:t>
            </a:r>
            <a:r>
              <a:rPr lang="en-US" dirty="0" err="1" smtClean="0">
                <a:solidFill>
                  <a:schemeClr val="tx1"/>
                </a:solidFill>
              </a:rPr>
              <a:t>T</a:t>
            </a:r>
            <a:endParaRPr lang="en-US" dirty="0" smtClean="0">
              <a:solidFill>
                <a:schemeClr val="tx1"/>
              </a:solidFill>
            </a:endParaRPr>
          </a:p>
          <a:p>
            <a:r>
              <a:rPr lang="en-US" dirty="0" smtClean="0"/>
              <a:t>k = temperature coefficient of resistance</a:t>
            </a:r>
          </a:p>
          <a:p>
            <a:pPr lvl="1"/>
            <a:r>
              <a:rPr lang="en-US" dirty="0" smtClean="0"/>
              <a:t>If we know </a:t>
            </a:r>
            <a:r>
              <a:rPr lang="en-US" b="1" i="1" dirty="0" smtClean="0"/>
              <a:t>R</a:t>
            </a:r>
            <a:r>
              <a:rPr lang="en-US" dirty="0" smtClean="0"/>
              <a:t> at a given temperature, and we know </a:t>
            </a:r>
            <a:r>
              <a:rPr lang="en-US" b="1" i="1" dirty="0" smtClean="0"/>
              <a:t>k</a:t>
            </a:r>
            <a:r>
              <a:rPr lang="en-US" dirty="0" smtClean="0"/>
              <a:t> then we can solve for </a:t>
            </a:r>
            <a:r>
              <a:rPr lang="en-US" b="1" i="1" dirty="0" smtClean="0"/>
              <a:t>T</a:t>
            </a:r>
            <a:r>
              <a:rPr lang="en-US" dirty="0" smtClean="0"/>
              <a:t>.</a:t>
            </a:r>
          </a:p>
          <a:p>
            <a:pPr lvl="3"/>
            <a:endParaRPr lang="en-US" dirty="0"/>
          </a:p>
          <a:p>
            <a:r>
              <a:rPr lang="en-US" dirty="0" smtClean="0"/>
              <a:t>The weather station is accurate to 0.1</a:t>
            </a:r>
            <a:r>
              <a:rPr lang="en-US" dirty="0"/>
              <a:t>°C</a:t>
            </a:r>
            <a:r>
              <a:rPr lang="en-US" dirty="0" smtClean="0"/>
              <a:t> For more accuracy (0.02° over 200</a:t>
            </a:r>
            <a:r>
              <a:rPr lang="en-US" dirty="0"/>
              <a:t>°</a:t>
            </a:r>
            <a:r>
              <a:rPr lang="en-US" dirty="0" smtClean="0"/>
              <a:t>C range) the </a:t>
            </a:r>
            <a:r>
              <a:rPr lang="en-US" dirty="0"/>
              <a:t>Steinhart–Hart </a:t>
            </a:r>
            <a:r>
              <a:rPr lang="en-US" dirty="0" smtClean="0"/>
              <a:t>equation is used:</a:t>
            </a:r>
          </a:p>
          <a:p>
            <a:pPr marL="0" indent="0">
              <a:buNone/>
            </a:pPr>
            <a:r>
              <a:rPr lang="en-US" dirty="0" smtClean="0">
                <a:solidFill>
                  <a:srgbClr val="FFFFFF"/>
                </a:solidFill>
              </a:rPr>
              <a:t>				1</a:t>
            </a:r>
            <a:r>
              <a:rPr lang="en-US" i="1" dirty="0">
                <a:solidFill>
                  <a:srgbClr val="FFFFFF"/>
                </a:solidFill>
              </a:rPr>
              <a:t>/T = A</a:t>
            </a:r>
            <a:r>
              <a:rPr lang="en-US" dirty="0">
                <a:solidFill>
                  <a:srgbClr val="FFFFFF"/>
                </a:solidFill>
              </a:rPr>
              <a:t>+</a:t>
            </a:r>
            <a:r>
              <a:rPr lang="en-US" i="1" dirty="0">
                <a:solidFill>
                  <a:srgbClr val="FFFFFF"/>
                </a:solidFill>
              </a:rPr>
              <a:t>B</a:t>
            </a:r>
            <a:r>
              <a:rPr lang="en-US" dirty="0">
                <a:solidFill>
                  <a:srgbClr val="FFFFFF"/>
                </a:solidFill>
              </a:rPr>
              <a:t> </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i="1" dirty="0">
                <a:solidFill>
                  <a:srgbClr val="FFFFFF"/>
                </a:solidFill>
              </a:rPr>
              <a:t>C</a:t>
            </a:r>
            <a:r>
              <a:rPr lang="en-US" dirty="0">
                <a:solidFill>
                  <a:srgbClr val="FFFFFF"/>
                </a:solidFill>
              </a:rPr>
              <a:t>(</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baseline="30000" dirty="0" smtClean="0">
                <a:solidFill>
                  <a:srgbClr val="FFFFFF"/>
                </a:solidFill>
              </a:rPr>
              <a:t>3</a:t>
            </a:r>
          </a:p>
        </p:txBody>
      </p:sp>
      <p:grpSp>
        <p:nvGrpSpPr>
          <p:cNvPr id="8" name="Group 7"/>
          <p:cNvGrpSpPr/>
          <p:nvPr/>
        </p:nvGrpSpPr>
        <p:grpSpPr>
          <a:xfrm>
            <a:off x="6649407" y="30361"/>
            <a:ext cx="2494593" cy="2036698"/>
            <a:chOff x="6649407" y="30361"/>
            <a:chExt cx="2494593" cy="2036698"/>
          </a:xfrm>
        </p:grpSpPr>
        <p:pic>
          <p:nvPicPr>
            <p:cNvPr id="5" name="Picture 4"/>
            <p:cNvPicPr>
              <a:picLocks noChangeAspect="1"/>
            </p:cNvPicPr>
            <p:nvPr/>
          </p:nvPicPr>
          <p:blipFill>
            <a:blip r:embed="rId2"/>
            <a:stretch>
              <a:fillRect/>
            </a:stretch>
          </p:blipFill>
          <p:spPr>
            <a:xfrm>
              <a:off x="6912614" y="30361"/>
              <a:ext cx="1968179" cy="1775088"/>
            </a:xfrm>
            <a:prstGeom prst="rect">
              <a:avLst/>
            </a:prstGeom>
          </p:spPr>
        </p:pic>
        <p:sp>
          <p:nvSpPr>
            <p:cNvPr id="6" name="TextBox 5"/>
            <p:cNvSpPr txBox="1"/>
            <p:nvPr/>
          </p:nvSpPr>
          <p:spPr>
            <a:xfrm>
              <a:off x="6649407" y="1805449"/>
              <a:ext cx="2494593" cy="261610"/>
            </a:xfrm>
            <a:prstGeom prst="rect">
              <a:avLst/>
            </a:prstGeom>
            <a:noFill/>
          </p:spPr>
          <p:txBody>
            <a:bodyPr wrap="none" rtlCol="0">
              <a:spAutoFit/>
            </a:bodyPr>
            <a:lstStyle/>
            <a:p>
              <a:r>
                <a:rPr lang="en-US" sz="1100" dirty="0" smtClean="0">
                  <a:solidFill>
                    <a:srgbClr val="CCFFCC"/>
                  </a:solidFill>
                </a:rPr>
                <a:t>http</a:t>
              </a:r>
              <a:r>
                <a:rPr lang="en-US" sz="1100" dirty="0">
                  <a:solidFill>
                    <a:srgbClr val="CCFFCC"/>
                  </a:solidFill>
                </a:rPr>
                <a:t>://</a:t>
              </a:r>
              <a:r>
                <a:rPr lang="en-US" sz="1100" dirty="0" err="1">
                  <a:solidFill>
                    <a:srgbClr val="CCFFCC"/>
                  </a:solidFill>
                </a:rPr>
                <a:t>en.wikipedia.org</a:t>
              </a:r>
              <a:r>
                <a:rPr lang="en-US" sz="1100" dirty="0">
                  <a:solidFill>
                    <a:srgbClr val="CCFFCC"/>
                  </a:solidFill>
                </a:rPr>
                <a:t>/wiki/</a:t>
              </a:r>
              <a:r>
                <a:rPr lang="en-US" sz="1100" dirty="0" smtClean="0">
                  <a:solidFill>
                    <a:srgbClr val="CCFFCC"/>
                  </a:solidFill>
                </a:rPr>
                <a:t>Thermistor</a:t>
              </a:r>
              <a:endParaRPr lang="en-US" sz="1100" dirty="0">
                <a:solidFill>
                  <a:srgbClr val="CCFFCC"/>
                </a:solidFill>
              </a:endParaRPr>
            </a:p>
          </p:txBody>
        </p:sp>
      </p:grpSp>
    </p:spTree>
    <p:extLst>
      <p:ext uri="{BB962C8B-B14F-4D97-AF65-F5344CB8AC3E}">
        <p14:creationId xmlns:p14="http://schemas.microsoft.com/office/powerpoint/2010/main" xmlns="" val="1036454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Hygrometer</a:t>
            </a:r>
          </a:p>
        </p:txBody>
      </p:sp>
      <p:sp>
        <p:nvSpPr>
          <p:cNvPr id="3" name="Content Placeholder 2"/>
          <p:cNvSpPr>
            <a:spLocks noGrp="1"/>
          </p:cNvSpPr>
          <p:nvPr>
            <p:ph idx="1"/>
          </p:nvPr>
        </p:nvSpPr>
        <p:spPr/>
        <p:txBody>
          <a:bodyPr/>
          <a:lstStyle/>
          <a:p>
            <a:r>
              <a:rPr lang="en-US" dirty="0" smtClean="0"/>
              <a:t>Probably a </a:t>
            </a:r>
            <a:r>
              <a:rPr lang="en-US" dirty="0" err="1" smtClean="0"/>
              <a:t>capactive</a:t>
            </a:r>
            <a:r>
              <a:rPr lang="en-US" dirty="0" smtClean="0"/>
              <a:t> </a:t>
            </a:r>
            <a:r>
              <a:rPr lang="en-US" dirty="0" err="1" smtClean="0"/>
              <a:t>humistor</a:t>
            </a:r>
            <a:endParaRPr lang="en-US" dirty="0" smtClean="0"/>
          </a:p>
          <a:p>
            <a:pPr lvl="1"/>
            <a:r>
              <a:rPr lang="en-US" dirty="0" smtClean="0"/>
              <a:t>The dielectric plate of a capacitor is made from a material that absorbs moisture and releases it into the capacitor thus changing its capacitive behavior</a:t>
            </a:r>
            <a:endParaRPr lang="en-US" dirty="0" smtClean="0"/>
          </a:p>
          <a:p>
            <a:pPr lvl="1"/>
            <a:r>
              <a:rPr lang="en-US" dirty="0" smtClean="0"/>
              <a:t>To measure humidity, measure the capacitance of the device</a:t>
            </a:r>
          </a:p>
          <a:p>
            <a:pPr lvl="1"/>
            <a:r>
              <a:rPr lang="en-US" dirty="0" smtClean="0"/>
              <a:t>Modern versions come on a chip that does all the hard work</a:t>
            </a:r>
            <a:endParaRPr lang="en-US" dirty="0"/>
          </a:p>
        </p:txBody>
      </p:sp>
      <p:pic>
        <p:nvPicPr>
          <p:cNvPr id="5121" name="Picture 1"/>
          <p:cNvPicPr>
            <a:picLocks noChangeAspect="1" noChangeArrowheads="1"/>
          </p:cNvPicPr>
          <p:nvPr/>
        </p:nvPicPr>
        <p:blipFill>
          <a:blip r:embed="rId2"/>
          <a:srcRect/>
          <a:stretch>
            <a:fillRect/>
          </a:stretch>
        </p:blipFill>
        <p:spPr bwMode="auto">
          <a:xfrm>
            <a:off x="7629525" y="0"/>
            <a:ext cx="1514475" cy="2095500"/>
          </a:xfrm>
          <a:prstGeom prst="rect">
            <a:avLst/>
          </a:prstGeom>
          <a:noFill/>
          <a:ln w="9525">
            <a:noFill/>
            <a:miter lim="800000"/>
            <a:headEnd/>
            <a:tailEnd/>
          </a:ln>
        </p:spPr>
      </p:pic>
    </p:spTree>
    <p:extLst>
      <p:ext uri="{BB962C8B-B14F-4D97-AF65-F5344CB8AC3E}">
        <p14:creationId xmlns:p14="http://schemas.microsoft.com/office/powerpoint/2010/main" xmlns="" val="1156266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605</TotalTime>
  <Words>467</Words>
  <Application>Microsoft Office PowerPoint</Application>
  <PresentationFormat>On-screen Show (4:3)</PresentationFormat>
  <Paragraphs>71</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Whether the weather be wet…</vt:lpstr>
      <vt:lpstr>Whether the weather be wet Or whether the weather be hot We’ll weather the weather Whatever the weather Whether we like it or not!</vt:lpstr>
      <vt:lpstr>Christmas 2013</vt:lpstr>
      <vt:lpstr>USB Wireless Weather Station</vt:lpstr>
      <vt:lpstr>USB Wireless Weather Station</vt:lpstr>
      <vt:lpstr>Remote Sensor</vt:lpstr>
      <vt:lpstr>Base Unit</vt:lpstr>
      <vt:lpstr>Thermometer</vt:lpstr>
      <vt:lpstr>Hygrometer</vt:lpstr>
      <vt:lpstr>Pluviometer</vt:lpstr>
      <vt:lpstr>Anemometer</vt:lpstr>
      <vt:lpstr>Vane</vt:lpstr>
      <vt:lpstr>Barometer</vt:lpstr>
    </vt:vector>
  </TitlesOfParts>
  <Manager/>
  <Company>University of Otago</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Whether the weather be wet</dc:title>
  <dc:subject/>
  <dc:creator>Andrew Trotman</dc:creator>
  <cp:keywords/>
  <dc:description/>
  <cp:lastModifiedBy>Andrew Trotman</cp:lastModifiedBy>
  <cp:revision>60</cp:revision>
  <dcterms:created xsi:type="dcterms:W3CDTF">2014-03-03T02:49:30Z</dcterms:created>
  <dcterms:modified xsi:type="dcterms:W3CDTF">2014-03-05T08:21:37Z</dcterms:modified>
  <cp:category/>
</cp:coreProperties>
</file>